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11"/>
  </p:notesMasterIdLst>
  <p:sldIdLst>
    <p:sldId id="259" r:id="rId2"/>
    <p:sldId id="343" r:id="rId3"/>
    <p:sldId id="342" r:id="rId4"/>
    <p:sldId id="346" r:id="rId5"/>
    <p:sldId id="334" r:id="rId6"/>
    <p:sldId id="348" r:id="rId7"/>
    <p:sldId id="337" r:id="rId8"/>
    <p:sldId id="344" r:id="rId9"/>
    <p:sldId id="258" r:id="rId10"/>
  </p:sldIdLst>
  <p:sldSz cx="18003838" cy="13496925"/>
  <p:notesSz cx="6858000" cy="9144000"/>
  <p:defaultText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895" autoAdjust="0"/>
  </p:normalViewPr>
  <p:slideViewPr>
    <p:cSldViewPr snapToGrid="0" snapToObjects="1">
      <p:cViewPr varScale="1">
        <p:scale>
          <a:sx n="43" d="100"/>
          <a:sy n="43" d="100"/>
        </p:scale>
        <p:origin x="-1784" y="-136"/>
      </p:cViewPr>
      <p:guideLst>
        <p:guide orient="horz" pos="4251"/>
        <p:guide pos="567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0E542E-5745-654F-B6EA-88CA35885E8B}" type="datetimeFigureOut">
              <a:rPr lang="en-US" smtClean="0"/>
              <a:t>02-10-14</a:t>
            </a:fld>
            <a:endParaRPr lang="en-US"/>
          </a:p>
        </p:txBody>
      </p:sp>
      <p:sp>
        <p:nvSpPr>
          <p:cNvPr id="4" name="Slide Image Placeholder 3"/>
          <p:cNvSpPr>
            <a:spLocks noGrp="1" noRot="1" noChangeAspect="1"/>
          </p:cNvSpPr>
          <p:nvPr>
            <p:ph type="sldImg" idx="2"/>
          </p:nvPr>
        </p:nvSpPr>
        <p:spPr>
          <a:xfrm>
            <a:off x="1141413" y="685800"/>
            <a:ext cx="45751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13F5B4-1C17-7F49-A8AD-541F23999276}" type="slidenum">
              <a:rPr lang="en-US" smtClean="0"/>
              <a:t>‹Nr.›</a:t>
            </a:fld>
            <a:endParaRPr lang="en-US"/>
          </a:p>
        </p:txBody>
      </p:sp>
    </p:spTree>
    <p:extLst>
      <p:ext uri="{BB962C8B-B14F-4D97-AF65-F5344CB8AC3E}">
        <p14:creationId xmlns:p14="http://schemas.microsoft.com/office/powerpoint/2010/main" val="2858858169"/>
      </p:ext>
    </p:extLst>
  </p:cSld>
  <p:clrMap bg1="lt1" tx1="dk1" bg2="lt2" tx2="dk2" accent1="accent1" accent2="accent2" accent3="accent3" accent4="accent4" accent5="accent5" accent6="accent6" hlink="hlink" folHlink="folHlink"/>
  <p:notesStyle>
    <a:lvl1pPr marL="0" algn="l" defTabSz="457025" rtl="0" eaLnBrk="1" latinLnBrk="0" hangingPunct="1">
      <a:defRPr sz="1200" kern="1200">
        <a:solidFill>
          <a:schemeClr val="tx1"/>
        </a:solidFill>
        <a:latin typeface="+mn-lt"/>
        <a:ea typeface="+mn-ea"/>
        <a:cs typeface="+mn-cs"/>
      </a:defRPr>
    </a:lvl1pPr>
    <a:lvl2pPr marL="457025" algn="l" defTabSz="457025" rtl="0" eaLnBrk="1" latinLnBrk="0" hangingPunct="1">
      <a:defRPr sz="1200" kern="1200">
        <a:solidFill>
          <a:schemeClr val="tx1"/>
        </a:solidFill>
        <a:latin typeface="+mn-lt"/>
        <a:ea typeface="+mn-ea"/>
        <a:cs typeface="+mn-cs"/>
      </a:defRPr>
    </a:lvl2pPr>
    <a:lvl3pPr marL="914049" algn="l" defTabSz="457025" rtl="0" eaLnBrk="1" latinLnBrk="0" hangingPunct="1">
      <a:defRPr sz="1200" kern="1200">
        <a:solidFill>
          <a:schemeClr val="tx1"/>
        </a:solidFill>
        <a:latin typeface="+mn-lt"/>
        <a:ea typeface="+mn-ea"/>
        <a:cs typeface="+mn-cs"/>
      </a:defRPr>
    </a:lvl3pPr>
    <a:lvl4pPr marL="1371074" algn="l" defTabSz="457025" rtl="0" eaLnBrk="1" latinLnBrk="0" hangingPunct="1">
      <a:defRPr sz="1200" kern="1200">
        <a:solidFill>
          <a:schemeClr val="tx1"/>
        </a:solidFill>
        <a:latin typeface="+mn-lt"/>
        <a:ea typeface="+mn-ea"/>
        <a:cs typeface="+mn-cs"/>
      </a:defRPr>
    </a:lvl4pPr>
    <a:lvl5pPr marL="1828099" algn="l" defTabSz="457025" rtl="0" eaLnBrk="1" latinLnBrk="0" hangingPunct="1">
      <a:defRPr sz="1200" kern="1200">
        <a:solidFill>
          <a:schemeClr val="tx1"/>
        </a:solidFill>
        <a:latin typeface="+mn-lt"/>
        <a:ea typeface="+mn-ea"/>
        <a:cs typeface="+mn-cs"/>
      </a:defRPr>
    </a:lvl5pPr>
    <a:lvl6pPr marL="2285125" algn="l" defTabSz="457025" rtl="0" eaLnBrk="1" latinLnBrk="0" hangingPunct="1">
      <a:defRPr sz="1200" kern="1200">
        <a:solidFill>
          <a:schemeClr val="tx1"/>
        </a:solidFill>
        <a:latin typeface="+mn-lt"/>
        <a:ea typeface="+mn-ea"/>
        <a:cs typeface="+mn-cs"/>
      </a:defRPr>
    </a:lvl6pPr>
    <a:lvl7pPr marL="2742150" algn="l" defTabSz="457025" rtl="0" eaLnBrk="1" latinLnBrk="0" hangingPunct="1">
      <a:defRPr sz="1200" kern="1200">
        <a:solidFill>
          <a:schemeClr val="tx1"/>
        </a:solidFill>
        <a:latin typeface="+mn-lt"/>
        <a:ea typeface="+mn-ea"/>
        <a:cs typeface="+mn-cs"/>
      </a:defRPr>
    </a:lvl7pPr>
    <a:lvl8pPr marL="3199175" algn="l" defTabSz="457025" rtl="0" eaLnBrk="1" latinLnBrk="0" hangingPunct="1">
      <a:defRPr sz="1200" kern="1200">
        <a:solidFill>
          <a:schemeClr val="tx1"/>
        </a:solidFill>
        <a:latin typeface="+mn-lt"/>
        <a:ea typeface="+mn-ea"/>
        <a:cs typeface="+mn-cs"/>
      </a:defRPr>
    </a:lvl8pPr>
    <a:lvl9pPr marL="3656199" algn="l" defTabSz="45702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2</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3</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4</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5</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6</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7</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8</a:t>
            </a:fld>
            <a:endParaRPr lang="en-US"/>
          </a:p>
        </p:txBody>
      </p:sp>
    </p:spTree>
    <p:extLst>
      <p:ext uri="{BB962C8B-B14F-4D97-AF65-F5344CB8AC3E}">
        <p14:creationId xmlns:p14="http://schemas.microsoft.com/office/powerpoint/2010/main" val="3699593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_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1">
                <a:solidFill>
                  <a:srgbClr val="FFC538"/>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Century Gothic"/>
                <a:cs typeface="Century Gothic"/>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Century Gothic"/>
                <a:cs typeface="Century Gothic"/>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Century Gothic"/>
                <a:cs typeface="Century Gothic"/>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0">
                <a:solidFill>
                  <a:srgbClr val="C6D9F1"/>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cSld name="1_Diapositiva de título">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0">
                <a:solidFill>
                  <a:srgbClr val="C6D9F1"/>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54" r:id="rId14"/>
    <p:sldLayoutId id="2147483651" r:id="rId15"/>
    <p:sldLayoutId id="2147483652" r:id="rId16"/>
    <p:sldLayoutId id="2147483653" r:id="rId17"/>
    <p:sldLayoutId id="2147483649" r:id="rId18"/>
  </p:sldLayoutIdLst>
  <p:txStyles>
    <p:titleStyle>
      <a:lvl1pPr algn="ctr" defTabSz="2014870" rtl="0" eaLnBrk="1" latinLnBrk="0" hangingPunct="1">
        <a:spcBef>
          <a:spcPct val="0"/>
        </a:spcBef>
        <a:buNone/>
        <a:defRPr sz="9800" kern="1200">
          <a:solidFill>
            <a:schemeClr val="tx1"/>
          </a:solidFill>
          <a:latin typeface="+mj-lt"/>
          <a:ea typeface="+mj-ea"/>
          <a:cs typeface="+mj-cs"/>
        </a:defRPr>
      </a:lvl1pPr>
    </p:titleStyle>
    <p:bodyStyle>
      <a:lvl1pPr marL="755573" indent="-755573" algn="l" defTabSz="2014870" rtl="0" eaLnBrk="1" latinLnBrk="0" hangingPunct="1">
        <a:spcBef>
          <a:spcPct val="20000"/>
        </a:spcBef>
        <a:buFont typeface="Arial" pitchFamily="34" charset="0"/>
        <a:buChar char="•"/>
        <a:defRPr sz="7100" kern="1200">
          <a:solidFill>
            <a:schemeClr val="tx1"/>
          </a:solidFill>
          <a:latin typeface="+mn-lt"/>
          <a:ea typeface="+mn-ea"/>
          <a:cs typeface="+mn-cs"/>
        </a:defRPr>
      </a:lvl1pPr>
      <a:lvl2pPr marL="1637077" indent="-629644" algn="l" defTabSz="2014870" rtl="0" eaLnBrk="1" latinLnBrk="0" hangingPunct="1">
        <a:spcBef>
          <a:spcPct val="20000"/>
        </a:spcBef>
        <a:buFont typeface="Arial" pitchFamily="34" charset="0"/>
        <a:buChar char="–"/>
        <a:defRPr sz="6100" kern="1200">
          <a:solidFill>
            <a:schemeClr val="tx1"/>
          </a:solidFill>
          <a:latin typeface="+mn-lt"/>
          <a:ea typeface="+mn-ea"/>
          <a:cs typeface="+mn-cs"/>
        </a:defRPr>
      </a:lvl2pPr>
      <a:lvl3pPr marL="2518584" indent="-503717" algn="l" defTabSz="2014870" rtl="0" eaLnBrk="1" latinLnBrk="0" hangingPunct="1">
        <a:spcBef>
          <a:spcPct val="20000"/>
        </a:spcBef>
        <a:buFont typeface="Arial" pitchFamily="34" charset="0"/>
        <a:buChar char="•"/>
        <a:defRPr sz="5300" kern="1200">
          <a:solidFill>
            <a:schemeClr val="tx1"/>
          </a:solidFill>
          <a:latin typeface="+mn-lt"/>
          <a:ea typeface="+mn-ea"/>
          <a:cs typeface="+mn-cs"/>
        </a:defRPr>
      </a:lvl3pPr>
      <a:lvl4pPr marL="352602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4pPr>
      <a:lvl5pPr marL="4533456"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5pPr>
      <a:lvl6pPr marL="5540890"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6pPr>
      <a:lvl7pPr marL="6548325"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7pPr>
      <a:lvl8pPr marL="7555759"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8pPr>
      <a:lvl9pPr marL="856319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9pPr>
    </p:bodyStyle>
    <p:other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0" dirty="0" smtClean="0">
                <a:solidFill>
                  <a:srgbClr val="C6D9F1"/>
                </a:solidFill>
              </a:rPr>
              <a:t>ALMA Common Software</a:t>
            </a:r>
            <a:br>
              <a:rPr lang="en-US" b="0" dirty="0" smtClean="0">
                <a:solidFill>
                  <a:srgbClr val="C6D9F1"/>
                </a:solidFill>
              </a:rPr>
            </a:br>
            <a:r>
              <a:rPr lang="en-US" sz="4400" b="0" dirty="0" smtClean="0">
                <a:solidFill>
                  <a:srgbClr val="C6D9F1"/>
                </a:solidFill>
              </a:rPr>
              <a:t>Basic Track</a:t>
            </a:r>
            <a:endParaRPr lang="en-US" sz="4400" b="0" dirty="0">
              <a:solidFill>
                <a:srgbClr val="C6D9F1"/>
              </a:solidFill>
            </a:endParaRPr>
          </a:p>
        </p:txBody>
      </p:sp>
      <p:sp>
        <p:nvSpPr>
          <p:cNvPr id="7" name="Title 1"/>
          <p:cNvSpPr txBox="1">
            <a:spLocks/>
          </p:cNvSpPr>
          <p:nvPr/>
        </p:nvSpPr>
        <p:spPr>
          <a:xfrm>
            <a:off x="1350965" y="6902449"/>
            <a:ext cx="15301912" cy="3299622"/>
          </a:xfrm>
          <a:prstGeom prst="rect">
            <a:avLst/>
          </a:prstGeom>
        </p:spPr>
        <p:txBody>
          <a:bodyPr vert="horz" lIns="91405" tIns="45703" rIns="91405" bIns="45703"/>
          <a:lstStyle>
            <a:lvl1pPr>
              <a:defRPr sz="6000" b="1">
                <a:solidFill>
                  <a:srgbClr val="FFC538"/>
                </a:solidFill>
                <a:latin typeface="Century Gothic"/>
                <a:cs typeface="Century Gothic"/>
              </a:defRPr>
            </a:lvl1pPr>
          </a:lstStyle>
          <a:p>
            <a:pPr algn="ctr">
              <a:spcBef>
                <a:spcPct val="0"/>
              </a:spcBef>
              <a:defRPr/>
            </a:pPr>
            <a:r>
              <a:rPr lang="en-US" sz="4000" b="0" dirty="0" smtClean="0">
                <a:solidFill>
                  <a:schemeClr val="bg1"/>
                </a:solidFill>
                <a:ea typeface="+mj-ea"/>
              </a:rPr>
              <a:t>Characteristic components</a:t>
            </a:r>
          </a:p>
          <a:p>
            <a:pPr algn="ctr">
              <a:spcBef>
                <a:spcPct val="0"/>
              </a:spcBef>
              <a:defRPr/>
            </a:pPr>
            <a:r>
              <a:rPr lang="en-US" sz="4000" b="0" dirty="0" smtClean="0">
                <a:solidFill>
                  <a:schemeClr val="bg1"/>
                </a:solidFill>
                <a:ea typeface="+mj-ea"/>
              </a:rPr>
              <a:t>BACI properties and </a:t>
            </a:r>
            <a:r>
              <a:rPr lang="en-US" sz="4000" b="0" dirty="0" err="1" smtClean="0">
                <a:solidFill>
                  <a:schemeClr val="bg1"/>
                </a:solidFill>
                <a:ea typeface="+mj-ea"/>
              </a:rPr>
              <a:t>DevIO</a:t>
            </a:r>
            <a:r>
              <a:rPr lang="en-US" sz="4000" b="0" dirty="0" smtClean="0">
                <a:solidFill>
                  <a:schemeClr val="bg1"/>
                </a:solidFill>
                <a:ea typeface="+mj-ea"/>
              </a:rPr>
              <a:t> classes</a:t>
            </a:r>
            <a:endParaRPr lang="en-US" sz="4000" b="0" dirty="0">
              <a:solidFill>
                <a:schemeClr val="bg1"/>
              </a:solidFill>
              <a:ea typeface="+mj-ea"/>
            </a:endParaRPr>
          </a:p>
        </p:txBody>
      </p:sp>
    </p:spTree>
    <p:extLst>
      <p:ext uri="{BB962C8B-B14F-4D97-AF65-F5344CB8AC3E}">
        <p14:creationId xmlns:p14="http://schemas.microsoft.com/office/powerpoint/2010/main" val="112560475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2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8003838" cy="13496530"/>
          </a:xfrm>
          <a:prstGeom prst="rect">
            <a:avLst/>
          </a:prstGeom>
        </p:spPr>
      </p:pic>
      <p:sp>
        <p:nvSpPr>
          <p:cNvPr id="5" name="Title 4"/>
          <p:cNvSpPr>
            <a:spLocks noGrp="1"/>
          </p:cNvSpPr>
          <p:nvPr>
            <p:ph type="title"/>
          </p:nvPr>
        </p:nvSpPr>
        <p:spPr/>
        <p:txBody>
          <a:bodyPr/>
          <a:lstStyle/>
          <a:p>
            <a:pPr>
              <a:buNone/>
            </a:pPr>
            <a:r>
              <a:rPr lang="en-US" dirty="0" smtClean="0"/>
              <a:t>Components and characteristics components</a:t>
            </a:r>
            <a:endParaRPr lang="en-US" dirty="0"/>
          </a:p>
        </p:txBody>
      </p:sp>
    </p:spTree>
    <p:extLst>
      <p:ext uri="{BB962C8B-B14F-4D97-AF65-F5344CB8AC3E}">
        <p14:creationId xmlns:p14="http://schemas.microsoft.com/office/powerpoint/2010/main" val="57509931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latin typeface="Century Gothic"/>
                <a:ea typeface="Century Gothic"/>
                <a:cs typeface="Century Gothic"/>
              </a:rPr>
              <a:t>Components and characteristics components</a:t>
            </a:r>
            <a:endParaRPr lang="en-US" dirty="0"/>
          </a:p>
        </p:txBody>
      </p:sp>
      <p:sp>
        <p:nvSpPr>
          <p:cNvPr id="3" name="TextBox 2"/>
          <p:cNvSpPr txBox="1"/>
          <p:nvPr/>
        </p:nvSpPr>
        <p:spPr>
          <a:xfrm>
            <a:off x="705573" y="2845791"/>
            <a:ext cx="16627972" cy="6694105"/>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Object, can be a distributed object</a:t>
            </a:r>
          </a:p>
          <a:p>
            <a:pPr marL="571282" indent="-571282">
              <a:buFont typeface="Wingdings" charset="2"/>
              <a:buChar char="²"/>
            </a:pPr>
            <a:r>
              <a:rPr lang="en-US" dirty="0">
                <a:solidFill>
                  <a:srgbClr val="FFFFFF"/>
                </a:solidFill>
                <a:latin typeface="Century Gothic"/>
                <a:cs typeface="Century Gothic"/>
              </a:rPr>
              <a:t>Executed </a:t>
            </a:r>
            <a:r>
              <a:rPr lang="en-US" dirty="0" smtClean="0">
                <a:solidFill>
                  <a:srgbClr val="FFFFFF"/>
                </a:solidFill>
                <a:latin typeface="Century Gothic"/>
                <a:cs typeface="Century Gothic"/>
              </a:rPr>
              <a:t>within a container running on a given machine</a:t>
            </a:r>
            <a:endParaRPr lang="en-US" dirty="0">
              <a:solidFill>
                <a:srgbClr val="FFFFFF"/>
              </a:solidFill>
              <a:latin typeface="Century Gothic"/>
              <a:cs typeface="Century Gothic"/>
            </a:endParaRPr>
          </a:p>
          <a:p>
            <a:pPr marL="1578715" lvl="1" indent="-571282">
              <a:buFont typeface="Wingdings" charset="2"/>
              <a:buChar char="²"/>
            </a:pPr>
            <a:r>
              <a:rPr lang="en-US" dirty="0">
                <a:solidFill>
                  <a:srgbClr val="FFFFFF"/>
                </a:solidFill>
                <a:latin typeface="Century Gothic"/>
                <a:cs typeface="Century Gothic"/>
              </a:rPr>
              <a:t>Container spawns threads for component execution</a:t>
            </a:r>
          </a:p>
          <a:p>
            <a:pPr marL="571282" indent="-571282">
              <a:buFont typeface="Wingdings" charset="2"/>
              <a:buChar char="²"/>
            </a:pPr>
            <a:r>
              <a:rPr lang="en-US" dirty="0" smtClean="0">
                <a:solidFill>
                  <a:srgbClr val="FFFFFF"/>
                </a:solidFill>
                <a:latin typeface="Century Gothic"/>
                <a:cs typeface="Century Gothic"/>
              </a:rPr>
              <a:t>A Component is the natural base </a:t>
            </a:r>
            <a:r>
              <a:rPr lang="en-US" dirty="0">
                <a:solidFill>
                  <a:srgbClr val="FFFFFF"/>
                </a:solidFill>
                <a:latin typeface="Century Gothic"/>
                <a:cs typeface="Century Gothic"/>
              </a:rPr>
              <a:t>class for physical and logical “devices”</a:t>
            </a:r>
          </a:p>
          <a:p>
            <a:pPr marL="571282" indent="-571282">
              <a:buFont typeface="Wingdings" charset="2"/>
              <a:buChar char="²"/>
            </a:pPr>
            <a:r>
              <a:rPr lang="en-US" dirty="0" smtClean="0">
                <a:solidFill>
                  <a:srgbClr val="FFFFFF"/>
                </a:solidFill>
                <a:latin typeface="Century Gothic"/>
                <a:cs typeface="Century Gothic"/>
              </a:rPr>
              <a:t>Follows a component lifecycle </a:t>
            </a:r>
            <a:endParaRPr lang="en-US" dirty="0">
              <a:solidFill>
                <a:srgbClr val="FFFFFF"/>
              </a:solidFill>
              <a:latin typeface="Century Gothic"/>
              <a:cs typeface="Century Gothic"/>
            </a:endParaRPr>
          </a:p>
          <a:p>
            <a:pPr marL="571282" indent="-571282">
              <a:buFont typeface="Wingdings" charset="2"/>
              <a:buChar char="²"/>
            </a:pPr>
            <a:r>
              <a:rPr lang="en-US" dirty="0" smtClean="0">
                <a:solidFill>
                  <a:srgbClr val="FFFFFF"/>
                </a:solidFill>
                <a:latin typeface="Century Gothic"/>
                <a:cs typeface="Century Gothic"/>
              </a:rPr>
              <a:t>A characteristic component aggregates </a:t>
            </a:r>
            <a:r>
              <a:rPr lang="en-US" dirty="0">
                <a:solidFill>
                  <a:srgbClr val="FFFFFF"/>
                </a:solidFill>
                <a:latin typeface="Century Gothic"/>
                <a:cs typeface="Century Gothic"/>
              </a:rPr>
              <a:t>BACI </a:t>
            </a:r>
            <a:r>
              <a:rPr lang="en-US" dirty="0" smtClean="0">
                <a:solidFill>
                  <a:srgbClr val="FFFFFF"/>
                </a:solidFill>
                <a:latin typeface="Century Gothic"/>
                <a:cs typeface="Century Gothic"/>
              </a:rPr>
              <a:t>properties of different data types</a:t>
            </a:r>
            <a:endParaRPr lang="en-US" dirty="0">
              <a:solidFill>
                <a:srgbClr val="FFFFFF"/>
              </a:solidFill>
              <a:latin typeface="Century Gothic"/>
              <a:cs typeface="Century Gothic"/>
            </a:endParaRPr>
          </a:p>
          <a:p>
            <a:pPr marL="1578715" lvl="1" indent="-571282">
              <a:buFont typeface="Wingdings" charset="2"/>
              <a:buChar char="²"/>
            </a:pPr>
            <a:r>
              <a:rPr lang="en-US" dirty="0" smtClean="0">
                <a:solidFill>
                  <a:srgbClr val="FFFFFF"/>
                </a:solidFill>
                <a:latin typeface="Century Gothic"/>
                <a:cs typeface="Century Gothic"/>
              </a:rPr>
              <a:t>Characteristics: static data store in the CDB</a:t>
            </a:r>
          </a:p>
          <a:p>
            <a:pPr marL="2586152" lvl="2" indent="-571282">
              <a:buFont typeface="Wingdings" charset="2"/>
              <a:buChar char="²"/>
            </a:pPr>
            <a:r>
              <a:rPr lang="en-US" dirty="0">
                <a:solidFill>
                  <a:srgbClr val="FFFFFF"/>
                </a:solidFill>
                <a:latin typeface="Century Gothic"/>
                <a:cs typeface="Century Gothic"/>
              </a:rPr>
              <a:t>units, default values, monitor*, alarm*, archive</a:t>
            </a:r>
            <a:r>
              <a:rPr lang="en-US" dirty="0" smtClean="0">
                <a:solidFill>
                  <a:srgbClr val="FFFFFF"/>
                </a:solidFill>
                <a:latin typeface="Century Gothic"/>
                <a:cs typeface="Century Gothic"/>
              </a:rPr>
              <a:t>*</a:t>
            </a:r>
          </a:p>
          <a:p>
            <a:pPr marL="1578715" lvl="1" indent="-571282">
              <a:buFont typeface="Wingdings" charset="2"/>
              <a:buChar char="²"/>
            </a:pPr>
            <a:r>
              <a:rPr lang="en-US" dirty="0" smtClean="0">
                <a:solidFill>
                  <a:srgbClr val="FFFFFF"/>
                </a:solidFill>
                <a:latin typeface="Century Gothic"/>
                <a:cs typeface="Century Gothic"/>
              </a:rPr>
              <a:t>Abstraction of hardware devices</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410149176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BACI property</a:t>
            </a:r>
            <a:endParaRPr lang="en-US" dirty="0"/>
          </a:p>
        </p:txBody>
      </p:sp>
      <p:sp>
        <p:nvSpPr>
          <p:cNvPr id="3" name="TextBox 2"/>
          <p:cNvSpPr txBox="1"/>
          <p:nvPr/>
        </p:nvSpPr>
        <p:spPr>
          <a:xfrm>
            <a:off x="705573" y="2845791"/>
            <a:ext cx="16627972" cy="8494597"/>
          </a:xfrm>
          <a:prstGeom prst="rect">
            <a:avLst/>
          </a:prstGeom>
          <a:noFill/>
        </p:spPr>
        <p:txBody>
          <a:bodyPr wrap="square" lIns="91405" tIns="45703" rIns="91405" bIns="45703" rtlCol="0">
            <a:spAutoFit/>
          </a:bodyPr>
          <a:lstStyle/>
          <a:p>
            <a:pPr marL="571282" indent="-571282">
              <a:buFont typeface="Wingdings" charset="2"/>
              <a:buChar char="²"/>
            </a:pPr>
            <a:r>
              <a:rPr lang="en-US" dirty="0" smtClean="0">
                <a:solidFill>
                  <a:srgbClr val="FFFFFF"/>
                </a:solidFill>
                <a:latin typeface="Century Gothic"/>
                <a:cs typeface="Century Gothic"/>
              </a:rPr>
              <a:t>It is an statically </a:t>
            </a:r>
            <a:r>
              <a:rPr lang="en-US" dirty="0">
                <a:solidFill>
                  <a:srgbClr val="FFFFFF"/>
                </a:solidFill>
                <a:latin typeface="Century Gothic"/>
                <a:cs typeface="Century Gothic"/>
              </a:rPr>
              <a:t>defined item</a:t>
            </a:r>
          </a:p>
          <a:p>
            <a:pPr marL="571282" indent="-571282">
              <a:buFont typeface="Wingdings" charset="2"/>
              <a:buChar char="²"/>
            </a:pPr>
            <a:r>
              <a:rPr lang="en-US" dirty="0" smtClean="0">
                <a:solidFill>
                  <a:srgbClr val="FFFFFF"/>
                </a:solidFill>
                <a:latin typeface="Century Gothic"/>
                <a:cs typeface="Century Gothic"/>
              </a:rPr>
              <a:t>It has a value and </a:t>
            </a:r>
            <a:r>
              <a:rPr lang="en-US" dirty="0">
                <a:solidFill>
                  <a:srgbClr val="FFFFFF"/>
                </a:solidFill>
                <a:latin typeface="Century Gothic"/>
                <a:cs typeface="Century Gothic"/>
              </a:rPr>
              <a:t>attributes</a:t>
            </a:r>
          </a:p>
          <a:p>
            <a:pPr marL="571282" indent="-571282">
              <a:buFont typeface="Wingdings" charset="2"/>
              <a:buChar char="²"/>
            </a:pPr>
            <a:r>
              <a:rPr lang="en-US" dirty="0" smtClean="0">
                <a:solidFill>
                  <a:srgbClr val="FFFFFF"/>
                </a:solidFill>
                <a:latin typeface="Century Gothic"/>
                <a:cs typeface="Century Gothic"/>
              </a:rPr>
              <a:t>The value is </a:t>
            </a:r>
            <a:r>
              <a:rPr lang="en-US" dirty="0">
                <a:solidFill>
                  <a:srgbClr val="FFFFFF"/>
                </a:solidFill>
                <a:latin typeface="Century Gothic"/>
                <a:cs typeface="Century Gothic"/>
              </a:rPr>
              <a:t>strongly typed</a:t>
            </a:r>
          </a:p>
          <a:p>
            <a:pPr marL="571282" indent="-571282">
              <a:buFont typeface="Wingdings" charset="2"/>
              <a:buChar char="²"/>
            </a:pPr>
            <a:r>
              <a:rPr lang="en-US" dirty="0" smtClean="0">
                <a:solidFill>
                  <a:srgbClr val="FFFFFF"/>
                </a:solidFill>
                <a:latin typeface="Century Gothic"/>
                <a:cs typeface="Century Gothic"/>
              </a:rPr>
              <a:t>Only </a:t>
            </a:r>
            <a:r>
              <a:rPr lang="en-US" dirty="0">
                <a:solidFill>
                  <a:srgbClr val="FFFFFF"/>
                </a:solidFill>
                <a:latin typeface="Century Gothic"/>
                <a:cs typeface="Century Gothic"/>
              </a:rPr>
              <a:t>basic </a:t>
            </a:r>
            <a:r>
              <a:rPr lang="en-US" dirty="0" smtClean="0">
                <a:solidFill>
                  <a:srgbClr val="FFFFFF"/>
                </a:solidFill>
                <a:latin typeface="Century Gothic"/>
                <a:cs typeface="Century Gothic"/>
              </a:rPr>
              <a:t>types are available</a:t>
            </a:r>
            <a:endParaRPr lang="en-US" dirty="0">
              <a:solidFill>
                <a:srgbClr val="FFFFFF"/>
              </a:solidFill>
              <a:latin typeface="Century Gothic"/>
              <a:cs typeface="Century Gothic"/>
            </a:endParaRPr>
          </a:p>
          <a:p>
            <a:pPr marL="1578715" lvl="1" indent="-571282">
              <a:buFont typeface="Wingdings" charset="2"/>
              <a:buChar char="²"/>
            </a:pPr>
            <a:r>
              <a:rPr lang="en-US" dirty="0">
                <a:solidFill>
                  <a:srgbClr val="FFFFFF"/>
                </a:solidFill>
                <a:latin typeface="Century Gothic"/>
                <a:cs typeface="Century Gothic"/>
              </a:rPr>
              <a:t>double, long, string, pattern, </a:t>
            </a:r>
            <a:r>
              <a:rPr lang="en-US" dirty="0" err="1">
                <a:solidFill>
                  <a:srgbClr val="FFFFFF"/>
                </a:solidFill>
                <a:latin typeface="Century Gothic"/>
                <a:cs typeface="Century Gothic"/>
              </a:rPr>
              <a:t>enum</a:t>
            </a:r>
            <a:r>
              <a:rPr lang="en-US" dirty="0">
                <a:solidFill>
                  <a:srgbClr val="FFFFFF"/>
                </a:solidFill>
                <a:latin typeface="Century Gothic"/>
                <a:cs typeface="Century Gothic"/>
              </a:rPr>
              <a:t>, </a:t>
            </a:r>
            <a:r>
              <a:rPr lang="en-US" dirty="0" err="1">
                <a:solidFill>
                  <a:srgbClr val="FFFFFF"/>
                </a:solidFill>
                <a:latin typeface="Century Gothic"/>
                <a:cs typeface="Century Gothic"/>
              </a:rPr>
              <a:t>longSeq</a:t>
            </a:r>
            <a:endParaRPr lang="en-US" dirty="0">
              <a:solidFill>
                <a:srgbClr val="FFFFFF"/>
              </a:solidFill>
              <a:latin typeface="Century Gothic"/>
              <a:cs typeface="Century Gothic"/>
            </a:endParaRPr>
          </a:p>
          <a:p>
            <a:pPr marL="1578715" lvl="1" indent="-571282">
              <a:buFont typeface="Wingdings" charset="2"/>
              <a:buChar char="²"/>
            </a:pPr>
            <a:r>
              <a:rPr lang="en-US" dirty="0" smtClean="0">
                <a:solidFill>
                  <a:srgbClr val="FFFFFF"/>
                </a:solidFill>
                <a:latin typeface="Century Gothic"/>
                <a:cs typeface="Century Gothic"/>
              </a:rPr>
              <a:t>limited </a:t>
            </a:r>
            <a:r>
              <a:rPr lang="en-US" dirty="0">
                <a:solidFill>
                  <a:srgbClr val="FFFFFF"/>
                </a:solidFill>
                <a:latin typeface="Century Gothic"/>
                <a:cs typeface="Century Gothic"/>
              </a:rPr>
              <a:t>unsigned support!</a:t>
            </a:r>
          </a:p>
          <a:p>
            <a:pPr marL="571282" indent="-571282">
              <a:buFont typeface="Wingdings" charset="2"/>
              <a:buChar char="²"/>
            </a:pPr>
            <a:r>
              <a:rPr lang="en-US" dirty="0" smtClean="0">
                <a:solidFill>
                  <a:srgbClr val="FFFFFF"/>
                </a:solidFill>
                <a:latin typeface="Century Gothic"/>
                <a:cs typeface="Century Gothic"/>
              </a:rPr>
              <a:t>Read-only (RO) and read-write (RW) access</a:t>
            </a:r>
          </a:p>
          <a:p>
            <a:pPr marL="571282" indent="-571282">
              <a:buFont typeface="Wingdings" charset="2"/>
              <a:buChar char="²"/>
            </a:pPr>
            <a:r>
              <a:rPr lang="en-US" dirty="0">
                <a:solidFill>
                  <a:srgbClr val="FFFFFF"/>
                </a:solidFill>
                <a:latin typeface="Century Gothic"/>
                <a:cs typeface="Century Gothic"/>
              </a:rPr>
              <a:t>Defines a C++ interface, which is extended by developer</a:t>
            </a:r>
          </a:p>
          <a:p>
            <a:pPr marL="1578715" lvl="1" indent="-571282">
              <a:buFont typeface="Wingdings" charset="2"/>
              <a:buChar char="²"/>
            </a:pPr>
            <a:r>
              <a:rPr lang="en-US" dirty="0">
                <a:solidFill>
                  <a:srgbClr val="FFFFFF"/>
                </a:solidFill>
                <a:latin typeface="Century Gothic"/>
                <a:cs typeface="Century Gothic"/>
              </a:rPr>
              <a:t>Developer implements functions read() and write() functions</a:t>
            </a:r>
          </a:p>
          <a:p>
            <a:pPr marL="571282" indent="-571282">
              <a:buFont typeface="Wingdings" charset="2"/>
              <a:buChar char="²"/>
            </a:pPr>
            <a:r>
              <a:rPr lang="en-US" dirty="0">
                <a:solidFill>
                  <a:srgbClr val="FFFFFF"/>
                </a:solidFill>
                <a:latin typeface="Century Gothic"/>
                <a:cs typeface="Century Gothic"/>
              </a:rPr>
              <a:t>Combines value(s) with “attributes”</a:t>
            </a:r>
          </a:p>
          <a:p>
            <a:pPr marL="1578715" lvl="1" indent="-571282">
              <a:buFont typeface="Wingdings" charset="2"/>
              <a:buChar char="²"/>
            </a:pPr>
            <a:r>
              <a:rPr lang="en-US" dirty="0">
                <a:solidFill>
                  <a:srgbClr val="FFFFFF"/>
                </a:solidFill>
                <a:latin typeface="Century Gothic"/>
                <a:cs typeface="Century Gothic"/>
              </a:rPr>
              <a:t>Description</a:t>
            </a:r>
          </a:p>
          <a:p>
            <a:pPr marL="1578715" lvl="1" indent="-571282">
              <a:buFont typeface="Wingdings" charset="2"/>
              <a:buChar char="²"/>
            </a:pPr>
            <a:r>
              <a:rPr lang="en-US" dirty="0">
                <a:solidFill>
                  <a:srgbClr val="FFFFFF"/>
                </a:solidFill>
                <a:latin typeface="Century Gothic"/>
                <a:cs typeface="Century Gothic"/>
              </a:rPr>
              <a:t>Unit</a:t>
            </a:r>
          </a:p>
          <a:p>
            <a:pPr marL="1578715" lvl="1" indent="-571282">
              <a:buFont typeface="Wingdings" charset="2"/>
              <a:buChar char="²"/>
            </a:pPr>
            <a:r>
              <a:rPr lang="en-US" dirty="0" smtClean="0">
                <a:solidFill>
                  <a:srgbClr val="FFFFFF"/>
                </a:solidFill>
                <a:latin typeface="Century Gothic"/>
                <a:cs typeface="Century Gothic"/>
              </a:rPr>
              <a:t>Monitoring parameters</a:t>
            </a:r>
            <a:endParaRPr lang="en-US" dirty="0">
              <a:solidFill>
                <a:srgbClr val="FFFFFF"/>
              </a:solidFill>
              <a:latin typeface="Century Gothic"/>
              <a:cs typeface="Century Gothic"/>
            </a:endParaRPr>
          </a:p>
          <a:p>
            <a:pPr marL="1578715" lvl="1" indent="-571282">
              <a:buFont typeface="Wingdings" charset="2"/>
              <a:buChar char="²"/>
            </a:pPr>
            <a:r>
              <a:rPr lang="en-US" dirty="0">
                <a:solidFill>
                  <a:srgbClr val="FFFFFF"/>
                </a:solidFill>
                <a:latin typeface="Century Gothic"/>
                <a:cs typeface="Century Gothic"/>
              </a:rPr>
              <a:t>Alarms </a:t>
            </a:r>
            <a:r>
              <a:rPr lang="en-US" dirty="0" smtClean="0">
                <a:solidFill>
                  <a:srgbClr val="FFFFFF"/>
                </a:solidFill>
                <a:latin typeface="Century Gothic"/>
                <a:cs typeface="Century Gothic"/>
              </a:rPr>
              <a:t>thresholds</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35594093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BACI </a:t>
            </a:r>
            <a:r>
              <a:rPr lang="en-US" dirty="0" smtClean="0"/>
              <a:t>property (continued)</a:t>
            </a:r>
            <a:endParaRPr lang="en-US" dirty="0"/>
          </a:p>
        </p:txBody>
      </p:sp>
      <p:sp>
        <p:nvSpPr>
          <p:cNvPr id="3" name="TextBox 2"/>
          <p:cNvSpPr txBox="1"/>
          <p:nvPr/>
        </p:nvSpPr>
        <p:spPr>
          <a:xfrm>
            <a:off x="705573" y="2845791"/>
            <a:ext cx="16627972" cy="6694105"/>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All properties have the same attributes!</a:t>
            </a:r>
          </a:p>
          <a:p>
            <a:pPr marL="1578715" lvl="1" indent="-571282">
              <a:buFont typeface="Wingdings" charset="2"/>
              <a:buChar char="²"/>
            </a:pPr>
            <a:r>
              <a:rPr lang="en-US" dirty="0" smtClean="0">
                <a:solidFill>
                  <a:srgbClr val="FFFFFF"/>
                </a:solidFill>
                <a:latin typeface="Century Gothic"/>
                <a:cs typeface="Century Gothic"/>
              </a:rPr>
              <a:t>This cannot </a:t>
            </a:r>
            <a:r>
              <a:rPr lang="en-US" dirty="0">
                <a:solidFill>
                  <a:srgbClr val="FFFFFF"/>
                </a:solidFill>
                <a:latin typeface="Century Gothic"/>
                <a:cs typeface="Century Gothic"/>
              </a:rPr>
              <a:t>be modified</a:t>
            </a:r>
          </a:p>
          <a:p>
            <a:pPr marL="571282" indent="-571282">
              <a:buFont typeface="Wingdings" charset="2"/>
              <a:buChar char="²"/>
            </a:pPr>
            <a:r>
              <a:rPr lang="en-US" dirty="0">
                <a:solidFill>
                  <a:srgbClr val="FFFFFF"/>
                </a:solidFill>
                <a:latin typeface="Century Gothic"/>
                <a:cs typeface="Century Gothic"/>
              </a:rPr>
              <a:t>Get / set </a:t>
            </a:r>
            <a:r>
              <a:rPr lang="en-US" dirty="0" smtClean="0">
                <a:solidFill>
                  <a:srgbClr val="FFFFFF"/>
                </a:solidFill>
                <a:latin typeface="Century Gothic"/>
                <a:cs typeface="Century Gothic"/>
              </a:rPr>
              <a:t>methods</a:t>
            </a:r>
            <a:endParaRPr lang="en-US" dirty="0">
              <a:solidFill>
                <a:srgbClr val="FFFFFF"/>
              </a:solidFill>
              <a:latin typeface="Century Gothic"/>
              <a:cs typeface="Century Gothic"/>
            </a:endParaRPr>
          </a:p>
          <a:p>
            <a:pPr marL="1578715" lvl="1" indent="-571282">
              <a:buFont typeface="Wingdings" charset="2"/>
              <a:buChar char="²"/>
            </a:pPr>
            <a:r>
              <a:rPr lang="en-US" dirty="0" smtClean="0">
                <a:solidFill>
                  <a:srgbClr val="FFFFFF"/>
                </a:solidFill>
                <a:latin typeface="Century Gothic"/>
                <a:cs typeface="Century Gothic"/>
              </a:rPr>
              <a:t>Synchronous and asynchronous</a:t>
            </a:r>
            <a:endParaRPr lang="en-US" dirty="0">
              <a:solidFill>
                <a:srgbClr val="FFFFFF"/>
              </a:solidFill>
              <a:latin typeface="Century Gothic"/>
              <a:cs typeface="Century Gothic"/>
            </a:endParaRPr>
          </a:p>
          <a:p>
            <a:pPr marL="571282" indent="-571282">
              <a:buFont typeface="Wingdings" charset="2"/>
              <a:buChar char="²"/>
            </a:pPr>
            <a:r>
              <a:rPr lang="en-US" dirty="0">
                <a:solidFill>
                  <a:srgbClr val="FFFFFF"/>
                </a:solidFill>
                <a:latin typeface="Century Gothic"/>
                <a:cs typeface="Century Gothic"/>
              </a:rPr>
              <a:t>Value </a:t>
            </a:r>
            <a:r>
              <a:rPr lang="en-US" dirty="0" smtClean="0">
                <a:solidFill>
                  <a:srgbClr val="FFFFFF"/>
                </a:solidFill>
                <a:latin typeface="Century Gothic"/>
                <a:cs typeface="Century Gothic"/>
              </a:rPr>
              <a:t>monitoring</a:t>
            </a:r>
            <a:endParaRPr lang="en-US" dirty="0">
              <a:solidFill>
                <a:srgbClr val="FFFFFF"/>
              </a:solidFill>
              <a:latin typeface="Century Gothic"/>
              <a:cs typeface="Century Gothic"/>
            </a:endParaRPr>
          </a:p>
          <a:p>
            <a:pPr marL="1578715" lvl="1" indent="-571282">
              <a:buFont typeface="Wingdings" charset="2"/>
              <a:buChar char="²"/>
            </a:pPr>
            <a:r>
              <a:rPr lang="en-US" dirty="0">
                <a:solidFill>
                  <a:srgbClr val="FFFFFF"/>
                </a:solidFill>
                <a:latin typeface="Century Gothic"/>
                <a:cs typeface="Century Gothic"/>
              </a:rPr>
              <a:t>Interval</a:t>
            </a:r>
          </a:p>
          <a:p>
            <a:pPr marL="1578715" lvl="1" indent="-571282">
              <a:buFont typeface="Wingdings" charset="2"/>
              <a:buChar char="²"/>
            </a:pPr>
            <a:r>
              <a:rPr lang="en-US" dirty="0">
                <a:solidFill>
                  <a:srgbClr val="FFFFFF"/>
                </a:solidFill>
                <a:latin typeface="Century Gothic"/>
                <a:cs typeface="Century Gothic"/>
              </a:rPr>
              <a:t>On change</a:t>
            </a:r>
          </a:p>
          <a:p>
            <a:pPr marL="1578715" lvl="1" indent="-571282">
              <a:buFont typeface="Wingdings" charset="2"/>
              <a:buChar char="²"/>
            </a:pPr>
            <a:r>
              <a:rPr lang="en-US" dirty="0">
                <a:solidFill>
                  <a:srgbClr val="FFFFFF"/>
                </a:solidFill>
                <a:latin typeface="Century Gothic"/>
                <a:cs typeface="Century Gothic"/>
              </a:rPr>
              <a:t>Keeps history (last 10 values)</a:t>
            </a:r>
          </a:p>
          <a:p>
            <a:pPr marL="571282" indent="-571282">
              <a:buFont typeface="Wingdings" charset="2"/>
              <a:buChar char="²"/>
            </a:pPr>
            <a:r>
              <a:rPr lang="en-US" dirty="0">
                <a:solidFill>
                  <a:srgbClr val="FFFFFF"/>
                </a:solidFill>
                <a:latin typeface="Century Gothic"/>
                <a:cs typeface="Century Gothic"/>
              </a:rPr>
              <a:t>Value archiving</a:t>
            </a:r>
          </a:p>
          <a:p>
            <a:pPr marL="1578715" lvl="1" indent="-571282">
              <a:buFont typeface="Wingdings" charset="2"/>
              <a:buChar char="²"/>
            </a:pPr>
            <a:r>
              <a:rPr lang="en-US" dirty="0">
                <a:solidFill>
                  <a:srgbClr val="FFFFFF"/>
                </a:solidFill>
                <a:latin typeface="Century Gothic"/>
                <a:cs typeface="Century Gothic"/>
              </a:rPr>
              <a:t>Same as for monitoring</a:t>
            </a:r>
          </a:p>
          <a:p>
            <a:pPr marL="571282" indent="-571282">
              <a:buFont typeface="Wingdings" charset="2"/>
              <a:buChar char="²"/>
            </a:pPr>
            <a:r>
              <a:rPr lang="en-US" dirty="0" smtClean="0">
                <a:solidFill>
                  <a:srgbClr val="FFFFFF"/>
                </a:solidFill>
                <a:latin typeface="Century Gothic"/>
                <a:cs typeface="Century Gothic"/>
              </a:rPr>
              <a:t>Alarms build-in</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18605621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DiagramasPresentacones-Cursos-19.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8003838" cy="13496021"/>
          </a:xfrm>
          <a:prstGeom prst="rect">
            <a:avLst/>
          </a:prstGeom>
        </p:spPr>
      </p:pic>
      <p:sp>
        <p:nvSpPr>
          <p:cNvPr id="5" name="Title 4"/>
          <p:cNvSpPr>
            <a:spLocks noGrp="1"/>
          </p:cNvSpPr>
          <p:nvPr>
            <p:ph type="title"/>
          </p:nvPr>
        </p:nvSpPr>
        <p:spPr/>
        <p:txBody>
          <a:bodyPr/>
          <a:lstStyle/>
          <a:p>
            <a:pPr>
              <a:buNone/>
            </a:pPr>
            <a:r>
              <a:rPr lang="en-US" dirty="0" err="1"/>
              <a:t>DevIO</a:t>
            </a:r>
            <a:r>
              <a:rPr lang="en-US" dirty="0"/>
              <a:t> classes</a:t>
            </a:r>
          </a:p>
        </p:txBody>
      </p:sp>
    </p:spTree>
    <p:extLst>
      <p:ext uri="{BB962C8B-B14F-4D97-AF65-F5344CB8AC3E}">
        <p14:creationId xmlns:p14="http://schemas.microsoft.com/office/powerpoint/2010/main" val="274514197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err="1" smtClean="0"/>
              <a:t>DevIO</a:t>
            </a:r>
            <a:r>
              <a:rPr lang="en-US" dirty="0" smtClean="0"/>
              <a:t> classes</a:t>
            </a:r>
            <a:endParaRPr lang="en-US" dirty="0"/>
          </a:p>
        </p:txBody>
      </p:sp>
      <p:sp>
        <p:nvSpPr>
          <p:cNvPr id="3" name="TextBox 2"/>
          <p:cNvSpPr txBox="1"/>
          <p:nvPr/>
        </p:nvSpPr>
        <p:spPr>
          <a:xfrm>
            <a:off x="705573" y="2845791"/>
            <a:ext cx="16627972" cy="4893613"/>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Provides the “value” part in BACI properties</a:t>
            </a:r>
          </a:p>
          <a:p>
            <a:pPr marL="571500" indent="-571500">
              <a:buFont typeface="Wingdings" charset="2"/>
              <a:buChar char="²"/>
            </a:pPr>
            <a:r>
              <a:rPr lang="en-US" dirty="0">
                <a:solidFill>
                  <a:srgbClr val="FFFFFF"/>
                </a:solidFill>
                <a:latin typeface="Century Gothic"/>
                <a:cs typeface="Century Gothic"/>
              </a:rPr>
              <a:t>Can be extended for real hardware</a:t>
            </a:r>
          </a:p>
          <a:p>
            <a:pPr marL="571500" indent="-571500">
              <a:buFont typeface="Wingdings" charset="2"/>
              <a:buChar char="²"/>
            </a:pPr>
            <a:r>
              <a:rPr lang="en-US" dirty="0">
                <a:solidFill>
                  <a:srgbClr val="FFFFFF"/>
                </a:solidFill>
                <a:latin typeface="Century Gothic"/>
                <a:cs typeface="Century Gothic"/>
              </a:rPr>
              <a:t>Can be extended for simulation </a:t>
            </a:r>
            <a:r>
              <a:rPr lang="en-US" dirty="0" smtClean="0">
                <a:solidFill>
                  <a:srgbClr val="FFFFFF"/>
                </a:solidFill>
                <a:latin typeface="Century Gothic"/>
                <a:cs typeface="Century Gothic"/>
              </a:rPr>
              <a:t>purposes (</a:t>
            </a:r>
            <a:r>
              <a:rPr lang="en-US" dirty="0" err="1" smtClean="0">
                <a:solidFill>
                  <a:srgbClr val="FFFFFF"/>
                </a:solidFill>
                <a:latin typeface="Century Gothic"/>
                <a:cs typeface="Century Gothic"/>
              </a:rPr>
              <a:t>f.i</a:t>
            </a:r>
            <a:r>
              <a:rPr lang="en-US" dirty="0" smtClean="0">
                <a:solidFill>
                  <a:srgbClr val="FFFFFF"/>
                </a:solidFill>
                <a:latin typeface="Century Gothic"/>
                <a:cs typeface="Century Gothic"/>
              </a:rPr>
              <a:t>. </a:t>
            </a:r>
            <a:r>
              <a:rPr lang="en-US" dirty="0" err="1" smtClean="0">
                <a:solidFill>
                  <a:srgbClr val="FFFFFF"/>
                </a:solidFill>
                <a:latin typeface="Century Gothic"/>
                <a:cs typeface="Century Gothic"/>
              </a:rPr>
              <a:t>DevIOMem</a:t>
            </a:r>
            <a:r>
              <a:rPr lang="en-US" dirty="0">
                <a:solidFill>
                  <a:srgbClr val="FFFFFF"/>
                </a:solidFill>
                <a:latin typeface="Century Gothic"/>
                <a:cs typeface="Century Gothic"/>
              </a:rPr>
              <a:t>)</a:t>
            </a:r>
          </a:p>
          <a:p>
            <a:pPr marL="571500" indent="-571500">
              <a:buFont typeface="Wingdings" charset="2"/>
              <a:buChar char="²"/>
            </a:pPr>
            <a:r>
              <a:rPr lang="en-US" dirty="0">
                <a:solidFill>
                  <a:srgbClr val="FFFFFF"/>
                </a:solidFill>
                <a:latin typeface="Century Gothic"/>
                <a:cs typeface="Century Gothic"/>
              </a:rPr>
              <a:t>Does not prevent race conditions</a:t>
            </a:r>
          </a:p>
          <a:p>
            <a:pPr marL="571500" indent="-571500">
              <a:buFont typeface="Wingdings" charset="2"/>
              <a:buChar char="²"/>
            </a:pPr>
            <a:r>
              <a:rPr lang="en-US" dirty="0">
                <a:solidFill>
                  <a:srgbClr val="FFFFFF"/>
                </a:solidFill>
                <a:latin typeface="Century Gothic"/>
                <a:cs typeface="Century Gothic"/>
              </a:rPr>
              <a:t>Does not take care of device </a:t>
            </a:r>
            <a:r>
              <a:rPr lang="en-US" dirty="0" err="1">
                <a:solidFill>
                  <a:srgbClr val="FFFFFF"/>
                </a:solidFill>
                <a:latin typeface="Century Gothic"/>
                <a:cs typeface="Century Gothic"/>
              </a:rPr>
              <a:t>init</a:t>
            </a:r>
            <a:r>
              <a:rPr lang="en-US" dirty="0">
                <a:solidFill>
                  <a:srgbClr val="FFFFFF"/>
                </a:solidFill>
                <a:latin typeface="Century Gothic"/>
                <a:cs typeface="Century Gothic"/>
              </a:rPr>
              <a:t>, etc.</a:t>
            </a:r>
          </a:p>
          <a:p>
            <a:pPr marL="571500" indent="-571500">
              <a:buFont typeface="Wingdings" charset="2"/>
              <a:buChar char="²"/>
            </a:pPr>
            <a:r>
              <a:rPr lang="en-US" dirty="0">
                <a:solidFill>
                  <a:srgbClr val="FFFFFF"/>
                </a:solidFill>
                <a:latin typeface="Century Gothic"/>
                <a:cs typeface="Century Gothic"/>
              </a:rPr>
              <a:t>Does not do error handling when hardware </a:t>
            </a:r>
            <a:r>
              <a:rPr lang="en-US" dirty="0" smtClean="0">
                <a:solidFill>
                  <a:srgbClr val="FFFFFF"/>
                </a:solidFill>
                <a:latin typeface="Century Gothic"/>
                <a:cs typeface="Century Gothic"/>
              </a:rPr>
              <a:t>fails</a:t>
            </a:r>
          </a:p>
          <a:p>
            <a:pPr marL="571500" indent="-571500">
              <a:buFont typeface="Wingdings" charset="2"/>
              <a:buChar char="²"/>
            </a:pPr>
            <a:r>
              <a:rPr lang="en-US" dirty="0">
                <a:solidFill>
                  <a:srgbClr val="FFFFFF"/>
                </a:solidFill>
                <a:latin typeface="Century Gothic"/>
                <a:cs typeface="Century Gothic"/>
              </a:rPr>
              <a:t>Decouple software and </a:t>
            </a:r>
            <a:r>
              <a:rPr lang="en-US" dirty="0" smtClean="0">
                <a:solidFill>
                  <a:srgbClr val="FFFFFF"/>
                </a:solidFill>
                <a:latin typeface="Century Gothic"/>
                <a:cs typeface="Century Gothic"/>
              </a:rPr>
              <a:t>hardware implementing a </a:t>
            </a:r>
            <a:r>
              <a:rPr lang="en-US" dirty="0">
                <a:solidFill>
                  <a:srgbClr val="FFFFFF"/>
                </a:solidFill>
                <a:latin typeface="Century Gothic"/>
                <a:cs typeface="Century Gothic"/>
              </a:rPr>
              <a:t>bridge pattern</a:t>
            </a:r>
          </a:p>
          <a:p>
            <a:pPr marL="1578933" lvl="1" indent="-571500">
              <a:buFont typeface="Wingdings" charset="2"/>
              <a:buChar char="²"/>
            </a:pPr>
            <a:r>
              <a:rPr lang="en-US" dirty="0" smtClean="0">
                <a:solidFill>
                  <a:srgbClr val="FFFFFF"/>
                </a:solidFill>
                <a:latin typeface="Century Gothic"/>
                <a:cs typeface="Century Gothic"/>
              </a:rPr>
              <a:t>read</a:t>
            </a:r>
            <a:r>
              <a:rPr lang="en-US" dirty="0">
                <a:solidFill>
                  <a:srgbClr val="FFFFFF"/>
                </a:solidFill>
                <a:latin typeface="Century Gothic"/>
                <a:cs typeface="Century Gothic"/>
              </a:rPr>
              <a:t>() / write() / </a:t>
            </a:r>
            <a:r>
              <a:rPr lang="en-US" dirty="0" err="1">
                <a:solidFill>
                  <a:srgbClr val="FFFFFF"/>
                </a:solidFill>
                <a:latin typeface="Century Gothic"/>
                <a:cs typeface="Century Gothic"/>
              </a:rPr>
              <a:t>initializeValue</a:t>
            </a:r>
            <a:r>
              <a:rPr lang="en-US" dirty="0">
                <a:solidFill>
                  <a:srgbClr val="FFFFFF"/>
                </a:solidFill>
                <a:latin typeface="Century Gothic"/>
                <a:cs typeface="Century Gothic"/>
              </a:rPr>
              <a:t>(</a:t>
            </a:r>
            <a:r>
              <a:rPr lang="en-US" dirty="0" smtClean="0">
                <a:solidFill>
                  <a:srgbClr val="FFFFFF"/>
                </a:solidFill>
                <a:latin typeface="Century Gothic"/>
                <a:cs typeface="Century Gothic"/>
              </a:rPr>
              <a:t>) methods can be overloaded</a:t>
            </a:r>
          </a:p>
        </p:txBody>
      </p:sp>
    </p:spTree>
    <p:extLst>
      <p:ext uri="{BB962C8B-B14F-4D97-AF65-F5344CB8AC3E}">
        <p14:creationId xmlns:p14="http://schemas.microsoft.com/office/powerpoint/2010/main" val="413664592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err="1" smtClean="0"/>
              <a:t>DevIO</a:t>
            </a:r>
            <a:r>
              <a:rPr lang="en-US" dirty="0" smtClean="0"/>
              <a:t> example class: </a:t>
            </a:r>
            <a:r>
              <a:rPr lang="en-US" dirty="0" err="1" smtClean="0"/>
              <a:t>DevIOMem</a:t>
            </a:r>
            <a:endParaRPr lang="en-US" dirty="0"/>
          </a:p>
        </p:txBody>
      </p:sp>
      <p:sp>
        <p:nvSpPr>
          <p:cNvPr id="3" name="TextBox 2"/>
          <p:cNvSpPr txBox="1"/>
          <p:nvPr/>
        </p:nvSpPr>
        <p:spPr>
          <a:xfrm>
            <a:off x="705573" y="2845791"/>
            <a:ext cx="16627972" cy="2492956"/>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Inherits from </a:t>
            </a:r>
            <a:r>
              <a:rPr lang="en-US" dirty="0" err="1">
                <a:solidFill>
                  <a:srgbClr val="FFFFFF"/>
                </a:solidFill>
                <a:latin typeface="Century Gothic"/>
                <a:cs typeface="Century Gothic"/>
              </a:rPr>
              <a:t>DevIO</a:t>
            </a:r>
            <a:endParaRPr lang="en-US" dirty="0">
              <a:solidFill>
                <a:srgbClr val="FFFFFF"/>
              </a:solidFill>
              <a:latin typeface="Century Gothic"/>
              <a:cs typeface="Century Gothic"/>
            </a:endParaRPr>
          </a:p>
          <a:p>
            <a:pPr marL="571500" indent="-571500">
              <a:buFont typeface="Wingdings" charset="2"/>
              <a:buChar char="²"/>
            </a:pPr>
            <a:r>
              <a:rPr lang="en-US" dirty="0" smtClean="0">
                <a:solidFill>
                  <a:srgbClr val="FFFFFF"/>
                </a:solidFill>
                <a:latin typeface="Century Gothic"/>
                <a:cs typeface="Century Gothic"/>
              </a:rPr>
              <a:t>Useful </a:t>
            </a:r>
            <a:r>
              <a:rPr lang="en-US" dirty="0">
                <a:solidFill>
                  <a:srgbClr val="FFFFFF"/>
                </a:solidFill>
                <a:latin typeface="Century Gothic"/>
                <a:cs typeface="Century Gothic"/>
              </a:rPr>
              <a:t>for </a:t>
            </a:r>
            <a:r>
              <a:rPr lang="en-US" dirty="0" smtClean="0">
                <a:solidFill>
                  <a:srgbClr val="FFFFFF"/>
                </a:solidFill>
                <a:latin typeface="Century Gothic"/>
                <a:cs typeface="Century Gothic"/>
              </a:rPr>
              <a:t>simulation and testing</a:t>
            </a:r>
            <a:endParaRPr lang="en-US" dirty="0">
              <a:solidFill>
                <a:srgbClr val="FFFFFF"/>
              </a:solidFill>
              <a:latin typeface="Century Gothic"/>
              <a:cs typeface="Century Gothic"/>
            </a:endParaRPr>
          </a:p>
          <a:p>
            <a:pPr marL="571500" indent="-571500">
              <a:buFont typeface="Wingdings" charset="2"/>
              <a:buChar char="²"/>
            </a:pPr>
            <a:r>
              <a:rPr lang="en-US" dirty="0">
                <a:solidFill>
                  <a:srgbClr val="FFFFFF"/>
                </a:solidFill>
                <a:latin typeface="Century Gothic"/>
                <a:cs typeface="Century Gothic"/>
              </a:rPr>
              <a:t>Implements </a:t>
            </a:r>
            <a:r>
              <a:rPr lang="en-US" dirty="0" smtClean="0">
                <a:solidFill>
                  <a:srgbClr val="FFFFFF"/>
                </a:solidFill>
                <a:latin typeface="Century Gothic"/>
                <a:cs typeface="Century Gothic"/>
              </a:rPr>
              <a:t>read</a:t>
            </a:r>
            <a:r>
              <a:rPr lang="en-US" dirty="0">
                <a:solidFill>
                  <a:srgbClr val="FFFFFF"/>
                </a:solidFill>
                <a:latin typeface="Century Gothic"/>
                <a:cs typeface="Century Gothic"/>
              </a:rPr>
              <a:t>(</a:t>
            </a:r>
            <a:r>
              <a:rPr lang="en-US" dirty="0" smtClean="0">
                <a:solidFill>
                  <a:srgbClr val="FFFFFF"/>
                </a:solidFill>
                <a:latin typeface="Century Gothic"/>
                <a:cs typeface="Century Gothic"/>
              </a:rPr>
              <a:t>), write</a:t>
            </a:r>
            <a:r>
              <a:rPr lang="en-US" dirty="0">
                <a:solidFill>
                  <a:srgbClr val="FFFFFF"/>
                </a:solidFill>
                <a:latin typeface="Century Gothic"/>
                <a:cs typeface="Century Gothic"/>
              </a:rPr>
              <a:t>(</a:t>
            </a:r>
            <a:r>
              <a:rPr lang="en-US" dirty="0" smtClean="0">
                <a:solidFill>
                  <a:srgbClr val="FFFFFF"/>
                </a:solidFill>
                <a:latin typeface="Century Gothic"/>
                <a:cs typeface="Century Gothic"/>
              </a:rPr>
              <a:t>), </a:t>
            </a:r>
            <a:r>
              <a:rPr lang="en-US" dirty="0" err="1" smtClean="0">
                <a:solidFill>
                  <a:srgbClr val="FFFFFF"/>
                </a:solidFill>
                <a:latin typeface="Century Gothic"/>
                <a:cs typeface="Century Gothic"/>
              </a:rPr>
              <a:t>initializeValue</a:t>
            </a:r>
            <a:r>
              <a:rPr lang="en-US" dirty="0">
                <a:solidFill>
                  <a:srgbClr val="FFFFFF"/>
                </a:solidFill>
                <a:latin typeface="Century Gothic"/>
                <a:cs typeface="Century Gothic"/>
              </a:rPr>
              <a:t>(</a:t>
            </a:r>
            <a:r>
              <a:rPr lang="en-US" dirty="0" smtClean="0">
                <a:solidFill>
                  <a:srgbClr val="FFFFFF"/>
                </a:solidFill>
                <a:latin typeface="Century Gothic"/>
                <a:cs typeface="Century Gothic"/>
              </a:rPr>
              <a:t>) methods</a:t>
            </a:r>
            <a:endParaRPr lang="en-US" dirty="0">
              <a:solidFill>
                <a:srgbClr val="FFFFFF"/>
              </a:solidFill>
              <a:latin typeface="Century Gothic"/>
              <a:cs typeface="Century Gothic"/>
            </a:endParaRPr>
          </a:p>
          <a:p>
            <a:pPr marL="571500" indent="-571500">
              <a:buFont typeface="Wingdings" charset="2"/>
              <a:buChar char="²"/>
            </a:pPr>
            <a:r>
              <a:rPr lang="en-US" dirty="0">
                <a:solidFill>
                  <a:srgbClr val="FFFFFF"/>
                </a:solidFill>
                <a:latin typeface="Century Gothic"/>
                <a:cs typeface="Century Gothic"/>
              </a:rPr>
              <a:t>Very </a:t>
            </a:r>
            <a:r>
              <a:rPr lang="en-US" dirty="0" smtClean="0">
                <a:solidFill>
                  <a:srgbClr val="FFFFFF"/>
                </a:solidFill>
                <a:latin typeface="Century Gothic"/>
                <a:cs typeface="Century Gothic"/>
              </a:rPr>
              <a:t>flexible</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361292297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Rectangle 3"/>
          <p:cNvSpPr>
            <a:spLocks noChangeArrowheads="1"/>
          </p:cNvSpPr>
          <p:nvPr/>
        </p:nvSpPr>
        <p:spPr bwMode="auto">
          <a:xfrm>
            <a:off x="0" y="9071023"/>
            <a:ext cx="18003838" cy="4425902"/>
          </a:xfrm>
          <a:prstGeom prst="rect">
            <a:avLst/>
          </a:prstGeom>
          <a:solidFill>
            <a:schemeClr val="tx1">
              <a:lumMod val="95000"/>
              <a:lumOff val="5000"/>
              <a:alpha val="66000"/>
            </a:schemeClr>
          </a:solidFill>
          <a:ln w="9525">
            <a:noFill/>
            <a:miter lim="800000"/>
            <a:headEnd/>
            <a:tailEnd/>
          </a:ln>
        </p:spPr>
        <p:txBody>
          <a:bodyPr lIns="91405" tIns="45703" rIns="91405" bIns="45703" anchor="b"/>
          <a:lstStyle/>
          <a:p>
            <a:pPr eaLnBrk="0" hangingPunct="0">
              <a:buClr>
                <a:srgbClr val="FFFF99"/>
              </a:buClr>
              <a:defRPr/>
            </a:pPr>
            <a:r>
              <a:rPr lang="en-US" sz="2000" b="1" dirty="0" smtClean="0">
                <a:solidFill>
                  <a:schemeClr val="bg1"/>
                </a:solidFill>
                <a:latin typeface="Century Gothic"/>
                <a:cs typeface="Century Gothic"/>
              </a:rPr>
              <a:t>Acknowledgements</a:t>
            </a:r>
          </a:p>
          <a:p>
            <a:pPr eaLnBrk="0" hangingPunct="0">
              <a:buClr>
                <a:srgbClr val="FFFF99"/>
              </a:buClr>
              <a:defRPr/>
            </a:pPr>
            <a:r>
              <a:rPr lang="en-US" sz="2000" dirty="0">
                <a:solidFill>
                  <a:schemeClr val="bg1"/>
                </a:solidFill>
                <a:latin typeface="Century Gothic"/>
                <a:cs typeface="Century Gothic"/>
              </a:rPr>
              <a:t>ACS presentations were originally developed by the ALMA Common Software development team and has been used in many instances of training courses since 2004. Main contributors are (listed in alphabetical order): Jorge </a:t>
            </a:r>
            <a:r>
              <a:rPr lang="en-US" sz="2000" dirty="0" err="1">
                <a:solidFill>
                  <a:schemeClr val="bg1"/>
                </a:solidFill>
                <a:latin typeface="Century Gothic"/>
                <a:cs typeface="Century Gothic"/>
              </a:rPr>
              <a:t>Avarias</a:t>
            </a:r>
            <a:r>
              <a:rPr lang="en-US" sz="2000" dirty="0">
                <a:solidFill>
                  <a:schemeClr val="bg1"/>
                </a:solidFill>
                <a:latin typeface="Century Gothic"/>
                <a:cs typeface="Century Gothic"/>
              </a:rPr>
              <a:t>, Alessandro </a:t>
            </a:r>
            <a:r>
              <a:rPr lang="en-US" sz="2000" dirty="0" err="1">
                <a:solidFill>
                  <a:schemeClr val="bg1"/>
                </a:solidFill>
                <a:latin typeface="Century Gothic"/>
                <a:cs typeface="Century Gothic"/>
              </a:rPr>
              <a:t>Caproni</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Gianluca</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Chiozzi</a:t>
            </a:r>
            <a:r>
              <a:rPr lang="en-US" sz="2000" dirty="0">
                <a:solidFill>
                  <a:schemeClr val="bg1"/>
                </a:solidFill>
                <a:latin typeface="Century Gothic"/>
                <a:cs typeface="Century Gothic"/>
              </a:rPr>
              <a:t>, Jorge Ibsen, Thomas </a:t>
            </a:r>
            <a:r>
              <a:rPr lang="en-US" sz="2000" dirty="0" err="1">
                <a:solidFill>
                  <a:schemeClr val="bg1"/>
                </a:solidFill>
                <a:latin typeface="Century Gothic"/>
                <a:cs typeface="Century Gothic"/>
              </a:rPr>
              <a:t>Jürgens</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Matias</a:t>
            </a:r>
            <a:r>
              <a:rPr lang="en-US" sz="2000">
                <a:solidFill>
                  <a:schemeClr val="bg1"/>
                </a:solidFill>
                <a:latin typeface="Century Gothic"/>
                <a:cs typeface="Century Gothic"/>
              </a:rPr>
              <a:t> </a:t>
            </a:r>
            <a:r>
              <a:rPr lang="en-US" sz="2000" smtClean="0">
                <a:solidFill>
                  <a:schemeClr val="bg1"/>
                </a:solidFill>
                <a:latin typeface="Century Gothic"/>
                <a:cs typeface="Century Gothic"/>
              </a:rPr>
              <a:t>Mora, </a:t>
            </a:r>
            <a:r>
              <a:rPr lang="en-US" sz="2000" dirty="0">
                <a:solidFill>
                  <a:schemeClr val="bg1"/>
                </a:solidFill>
                <a:latin typeface="Century Gothic"/>
                <a:cs typeface="Century Gothic"/>
              </a:rPr>
              <a:t>Joseph Schwarz, </a:t>
            </a:r>
            <a:r>
              <a:rPr lang="en-US" sz="2000" dirty="0" err="1">
                <a:solidFill>
                  <a:schemeClr val="bg1"/>
                </a:solidFill>
                <a:latin typeface="Century Gothic"/>
                <a:cs typeface="Century Gothic"/>
              </a:rPr>
              <a:t>Heiko</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Sommer</a:t>
            </a:r>
            <a:r>
              <a:rPr lang="en-US" sz="2000" dirty="0">
                <a:solidFill>
                  <a:schemeClr val="bg1"/>
                </a:solidFill>
                <a:latin typeface="Century Gothic"/>
                <a:cs typeface="Century Gothic"/>
              </a:rPr>
              <a:t>.</a:t>
            </a:r>
          </a:p>
          <a:p>
            <a:pPr eaLnBrk="0" hangingPunct="0">
              <a:buClr>
                <a:srgbClr val="FFFF99"/>
              </a:buClr>
              <a:defRPr/>
            </a:pPr>
            <a:endParaRPr lang="en-US" sz="2000" dirty="0">
              <a:solidFill>
                <a:schemeClr val="bg1"/>
              </a:solidFill>
              <a:latin typeface="Century Gothic"/>
              <a:cs typeface="Century Gothic"/>
            </a:endParaRPr>
          </a:p>
          <a:p>
            <a:pPr eaLnBrk="0" hangingPunct="0">
              <a:buClr>
                <a:srgbClr val="FFFF99"/>
              </a:buClr>
              <a:defRPr/>
            </a:pPr>
            <a:r>
              <a:rPr lang="en-US" sz="2000" dirty="0" smtClean="0">
                <a:solidFill>
                  <a:schemeClr val="bg1"/>
                </a:solidFill>
                <a:latin typeface="Century Gothic"/>
                <a:cs typeface="Century Gothic"/>
              </a:rPr>
              <a:t>The </a:t>
            </a:r>
            <a:r>
              <a:rPr lang="en-US" sz="2000" dirty="0">
                <a:solidFill>
                  <a:schemeClr val="bg1"/>
                </a:solidFill>
                <a:latin typeface="Century Gothic"/>
                <a:cs typeface="Century Gothic"/>
              </a:rPr>
              <a:t>Atacama Large Millimeter/</a:t>
            </a:r>
            <a:r>
              <a:rPr lang="en-US" sz="2000" dirty="0" err="1">
                <a:solidFill>
                  <a:schemeClr val="bg1"/>
                </a:solidFill>
                <a:latin typeface="Century Gothic"/>
                <a:cs typeface="Century Gothic"/>
              </a:rPr>
              <a:t>submillimeter</a:t>
            </a:r>
            <a:r>
              <a:rPr lang="en-US" sz="2000" dirty="0">
                <a:solidFill>
                  <a:schemeClr val="bg1"/>
                </a:solidFill>
                <a:latin typeface="Century Gothic"/>
                <a:cs typeface="Century Gothic"/>
              </a:rPr>
              <a:t> Array (ALMA), an international astronomy facility, is a partnership of Europe, North America and East Asia in cooperation with the Republic of Chile. ALMA is funded in Europe by the European Organization for Astronomical Research in the Southern Hemisphere (ESO), in North America by the U.S. National Science Foundation (NSF) in cooperation with the National Research Council of Canada (NRC) and the National Science Council of Taiwan (NSC) and in East Asia by the National Institutes of Natural Sciences (NINS) of Japan in cooperation with the Academia </a:t>
            </a:r>
            <a:r>
              <a:rPr lang="en-US" sz="2000" dirty="0" err="1">
                <a:solidFill>
                  <a:schemeClr val="bg1"/>
                </a:solidFill>
                <a:latin typeface="Century Gothic"/>
                <a:cs typeface="Century Gothic"/>
              </a:rPr>
              <a:t>Sinica</a:t>
            </a:r>
            <a:r>
              <a:rPr lang="en-US" sz="2000" dirty="0">
                <a:solidFill>
                  <a:schemeClr val="bg1"/>
                </a:solidFill>
                <a:latin typeface="Century Gothic"/>
                <a:cs typeface="Century Gothic"/>
              </a:rPr>
              <a:t> (AS) in Taiwan. ALMA construction and operations are led on behalf of Europe by ESO, on behalf of North America by the National Radio Astronomy Observatory (NRAO), which is managed by Associated Universities, Inc. (AUI) and on behalf of East Asia by the National Astronomical Observatory of Japan (NAOJ). The Joint ALMA Observatory (JAO) provides the unified leadership and management of the construction, commissioning and operation of ALMA</a:t>
            </a:r>
            <a:r>
              <a:rPr lang="en-US" sz="2000" dirty="0" smtClean="0">
                <a:solidFill>
                  <a:schemeClr val="bg1"/>
                </a:solidFill>
                <a:latin typeface="Century Gothic"/>
                <a:cs typeface="Century Gothic"/>
              </a:rPr>
              <a:t>.</a:t>
            </a:r>
            <a:endParaRPr lang="en-US" sz="2000" dirty="0">
              <a:solidFill>
                <a:schemeClr val="bg1"/>
              </a:solidFill>
              <a:latin typeface="Century Gothic"/>
              <a:cs typeface="Century Gothic"/>
            </a:endParaRPr>
          </a:p>
          <a:p>
            <a:pPr eaLnBrk="0" hangingPunct="0">
              <a:buClr>
                <a:srgbClr val="FFFF99"/>
              </a:buClr>
              <a:defRPr/>
            </a:pPr>
            <a:endParaRPr lang="en-US" sz="2000" dirty="0" smtClean="0">
              <a:solidFill>
                <a:schemeClr val="bg1"/>
              </a:solidFill>
              <a:latin typeface="Century Gothic"/>
              <a:cs typeface="Century Gothic"/>
            </a:endParaRPr>
          </a:p>
        </p:txBody>
      </p:sp>
      <p:sp>
        <p:nvSpPr>
          <p:cNvPr id="3" name="Title 4"/>
          <p:cNvSpPr txBox="1">
            <a:spLocks/>
          </p:cNvSpPr>
          <p:nvPr/>
        </p:nvSpPr>
        <p:spPr>
          <a:xfrm>
            <a:off x="0" y="352787"/>
            <a:ext cx="18003838" cy="893720"/>
          </a:xfrm>
          <a:prstGeom prst="rect">
            <a:avLst/>
          </a:prstGeom>
        </p:spPr>
        <p:txBody>
          <a:bodyPr lIns="91405" tIns="45703" rIns="91405" bIns="45703"/>
          <a:lstStyle>
            <a:lvl1pPr algn="ctr" defTabSz="2015641" rtl="0" eaLnBrk="1" latinLnBrk="0" hangingPunct="1">
              <a:spcBef>
                <a:spcPct val="0"/>
              </a:spcBef>
              <a:buNone/>
              <a:defRPr sz="9700" kern="1200">
                <a:solidFill>
                  <a:schemeClr val="tx1"/>
                </a:solidFill>
                <a:latin typeface="+mj-lt"/>
                <a:ea typeface="+mj-ea"/>
                <a:cs typeface="+mj-cs"/>
              </a:defRPr>
            </a:lvl1pPr>
          </a:lstStyle>
          <a:p>
            <a:r>
              <a:rPr lang="en-US" sz="3900" dirty="0" smtClean="0">
                <a:solidFill>
                  <a:srgbClr val="C6D9F1"/>
                </a:solidFill>
                <a:latin typeface="Century Gothic" pitchFamily="34" charset="0"/>
                <a:cs typeface="Arial" pitchFamily="34" charset="0"/>
              </a:rPr>
              <a:t>Questions?</a:t>
            </a:r>
            <a:endParaRPr lang="en-US" sz="3900" dirty="0">
              <a:solidFill>
                <a:srgbClr val="C6D9F1"/>
              </a:solidFill>
              <a:latin typeface="Century Gothic" pitchFamily="34" charset="0"/>
              <a:cs typeface="Arial" pitchFamily="34" charset="0"/>
            </a:endParaRPr>
          </a:p>
        </p:txBody>
      </p:sp>
    </p:spTree>
    <p:extLst>
      <p:ext uri="{BB962C8B-B14F-4D97-AF65-F5344CB8AC3E}">
        <p14:creationId xmlns:p14="http://schemas.microsoft.com/office/powerpoint/2010/main" val="195121811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i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ersonalizado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Tio.thmx</Template>
  <TotalTime>628</TotalTime>
  <Words>600</Words>
  <Application>Microsoft Macintosh PowerPoint</Application>
  <PresentationFormat>Personalizado</PresentationFormat>
  <Paragraphs>68</Paragraphs>
  <Slides>9</Slides>
  <Notes>7</Notes>
  <HiddenSlides>0</HiddenSlides>
  <MMClips>0</MMClips>
  <ScaleCrop>false</ScaleCrop>
  <HeadingPairs>
    <vt:vector size="4" baseType="variant">
      <vt:variant>
        <vt:lpstr>Tema</vt:lpstr>
      </vt:variant>
      <vt:variant>
        <vt:i4>1</vt:i4>
      </vt:variant>
      <vt:variant>
        <vt:lpstr>Títulos de diapositiva</vt:lpstr>
      </vt:variant>
      <vt:variant>
        <vt:i4>9</vt:i4>
      </vt:variant>
    </vt:vector>
  </HeadingPairs>
  <TitlesOfParts>
    <vt:vector size="10" baseType="lpstr">
      <vt:lpstr>Tio</vt:lpstr>
      <vt:lpstr>ALMA Common Software Basic Track</vt:lpstr>
      <vt:lpstr>Components and characteristics components</vt:lpstr>
      <vt:lpstr>Components and characteristics components</vt:lpstr>
      <vt:lpstr>BACI property</vt:lpstr>
      <vt:lpstr>BACI property (continued)</vt:lpstr>
      <vt:lpstr>DevIO classes</vt:lpstr>
      <vt:lpstr>DevIO classes</vt:lpstr>
      <vt:lpstr>DevIO example class: DevIOMem</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Web-based Dashboard for the High-level Monitoring of ALMA</dc:title>
  <dc:creator>Jorge Ibsen</dc:creator>
  <cp:lastModifiedBy>Maccarena Gonzalez</cp:lastModifiedBy>
  <cp:revision>71</cp:revision>
  <cp:lastPrinted>2014-06-23T18:09:53Z</cp:lastPrinted>
  <dcterms:created xsi:type="dcterms:W3CDTF">2014-06-22T04:04:53Z</dcterms:created>
  <dcterms:modified xsi:type="dcterms:W3CDTF">2014-10-02T12:31:53Z</dcterms:modified>
</cp:coreProperties>
</file>

<file path=docProps/thumbnail.jpeg>
</file>